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639" r:id="rId4"/>
    <p:sldId id="640" r:id="rId5"/>
    <p:sldId id="616" r:id="rId6"/>
    <p:sldId id="641" r:id="rId7"/>
    <p:sldId id="627" r:id="rId8"/>
    <p:sldId id="628" r:id="rId9"/>
    <p:sldId id="629" r:id="rId10"/>
    <p:sldId id="642" r:id="rId11"/>
    <p:sldId id="643" r:id="rId12"/>
    <p:sldId id="644" r:id="rId13"/>
    <p:sldId id="645" r:id="rId14"/>
    <p:sldId id="646" r:id="rId15"/>
    <p:sldId id="647" r:id="rId16"/>
    <p:sldId id="648" r:id="rId17"/>
    <p:sldId id="649" r:id="rId18"/>
    <p:sldId id="650" r:id="rId19"/>
    <p:sldId id="651" r:id="rId20"/>
    <p:sldId id="652" r:id="rId21"/>
    <p:sldId id="653" r:id="rId22"/>
    <p:sldId id="654" r:id="rId23"/>
    <p:sldId id="655" r:id="rId24"/>
    <p:sldId id="656" r:id="rId25"/>
    <p:sldId id="657" r:id="rId26"/>
    <p:sldId id="658" r:id="rId27"/>
    <p:sldId id="659" r:id="rId28"/>
    <p:sldId id="660" r:id="rId29"/>
    <p:sldId id="661" r:id="rId30"/>
    <p:sldId id="662" r:id="rId31"/>
    <p:sldId id="663" r:id="rId32"/>
    <p:sldId id="664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Hypothecaire lening.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947" y="1287379"/>
            <a:ext cx="8913055" cy="4753983"/>
          </a:xfrm>
        </p:spPr>
        <p:txBody>
          <a:bodyPr>
            <a:noAutofit/>
          </a:bodyPr>
          <a:lstStyle/>
          <a:p>
            <a:r>
              <a:rPr lang="nl-NL" sz="2500" dirty="0" smtClean="0"/>
              <a:t>Lening met een onderpand, als iemand de lening niet terug kan betalen, kan het onderhand verkocht worden en kan de lening wel worden terug betaald.</a:t>
            </a:r>
          </a:p>
          <a:p>
            <a:r>
              <a:rPr lang="nl-NL" sz="2500" dirty="0" smtClean="0"/>
              <a:t>Huis van 100.000 euro, lening van 100.000 euro.</a:t>
            </a:r>
          </a:p>
          <a:p>
            <a:r>
              <a:rPr lang="nl-NL" sz="2500" dirty="0" smtClean="0"/>
              <a:t>Niet terug betalen? Huis voldoende waarde.</a:t>
            </a:r>
          </a:p>
          <a:p>
            <a:r>
              <a:rPr lang="nl-NL" sz="2500" dirty="0" smtClean="0"/>
              <a:t>Huis van 120.000 euro, lening van 100.000 euro</a:t>
            </a:r>
          </a:p>
          <a:p>
            <a:r>
              <a:rPr lang="nl-NL" sz="2500" dirty="0" smtClean="0"/>
              <a:t>Niet terug betalen? Huis meer dan voldoende waarde.</a:t>
            </a:r>
          </a:p>
          <a:p>
            <a:r>
              <a:rPr lang="nl-NL" sz="2500" dirty="0" smtClean="0"/>
              <a:t>Huis van 80.000 euro, lening van 100.000 euro.</a:t>
            </a:r>
          </a:p>
          <a:p>
            <a:r>
              <a:rPr lang="nl-NL" sz="2500" dirty="0" smtClean="0"/>
              <a:t>Niet terug betalen? Huis niet voldoende waard.</a:t>
            </a:r>
          </a:p>
          <a:p>
            <a:r>
              <a:rPr lang="nl-NL" sz="2500" b="1" dirty="0" smtClean="0"/>
              <a:t>onderwaterhypotheek</a:t>
            </a:r>
            <a:endParaRPr lang="nl-NL" sz="2500" b="1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6026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1.9 en 1.10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Lees daarna 1.2.3 aandelen en obligaties.</a:t>
            </a:r>
          </a:p>
          <a:p>
            <a:r>
              <a:rPr lang="nl-NL" sz="2500" dirty="0" smtClean="0"/>
              <a:t>Huiswerk voor vandaag is t/m 1.12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621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557"/>
          <a:stretch/>
        </p:blipFill>
        <p:spPr>
          <a:xfrm>
            <a:off x="-1" y="0"/>
            <a:ext cx="11502189" cy="12753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3420"/>
          <a:stretch/>
        </p:blipFill>
        <p:spPr>
          <a:xfrm>
            <a:off x="-1" y="0"/>
            <a:ext cx="11502189" cy="26469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235"/>
          <a:stretch/>
        </p:blipFill>
        <p:spPr>
          <a:xfrm>
            <a:off x="-1" y="0"/>
            <a:ext cx="11502189" cy="34530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6108"/>
          <a:stretch/>
        </p:blipFill>
        <p:spPr>
          <a:xfrm>
            <a:off x="-1" y="0"/>
            <a:ext cx="11502189" cy="41990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3405"/>
          <a:stretch/>
        </p:blipFill>
        <p:spPr>
          <a:xfrm>
            <a:off x="-1" y="1"/>
            <a:ext cx="11502189" cy="49209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502189" cy="568262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682629"/>
            <a:ext cx="11502189" cy="14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1737" y="0"/>
            <a:ext cx="8612265" cy="1930400"/>
          </a:xfrm>
        </p:spPr>
        <p:txBody>
          <a:bodyPr/>
          <a:lstStyle/>
          <a:p>
            <a:r>
              <a:rPr lang="nl-NL" dirty="0" smtClean="0"/>
              <a:t>Aandelen en obligaties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8442" y="721895"/>
            <a:ext cx="9901990" cy="5319467"/>
          </a:xfrm>
        </p:spPr>
        <p:txBody>
          <a:bodyPr>
            <a:noAutofit/>
          </a:bodyPr>
          <a:lstStyle/>
          <a:p>
            <a:r>
              <a:rPr lang="nl-NL" sz="2500" b="1" dirty="0" smtClean="0"/>
              <a:t>Aandelen</a:t>
            </a:r>
            <a:r>
              <a:rPr lang="nl-NL" sz="2500" dirty="0" smtClean="0"/>
              <a:t> zijn kleine stukjes van een bedrijf die je koopt.</a:t>
            </a:r>
          </a:p>
          <a:p>
            <a:r>
              <a:rPr lang="nl-NL" sz="2500" dirty="0" smtClean="0"/>
              <a:t>Deze kunnen sterk ik waarde dalen/toenemen.</a:t>
            </a:r>
          </a:p>
          <a:p>
            <a:r>
              <a:rPr lang="nl-NL" sz="2500" dirty="0" smtClean="0"/>
              <a:t>Indien het bedrijf winst maakt, krijg je daarvan een gedeelte in vorm van </a:t>
            </a:r>
            <a:r>
              <a:rPr lang="nl-NL" sz="2500" b="1" dirty="0" smtClean="0"/>
              <a:t>dividend.</a:t>
            </a:r>
          </a:p>
          <a:p>
            <a:r>
              <a:rPr lang="nl-NL" sz="2500" b="1" dirty="0" smtClean="0"/>
              <a:t>Obligaties </a:t>
            </a:r>
            <a:r>
              <a:rPr lang="nl-NL" sz="2500" dirty="0" smtClean="0"/>
              <a:t>is het bewijs dat je geld hebt uitgeleend (vaak aan de overheid).</a:t>
            </a:r>
          </a:p>
          <a:p>
            <a:r>
              <a:rPr lang="nl-NL" sz="2500" dirty="0" smtClean="0"/>
              <a:t>je krijgt over dit uitgeleende geld een vast rente percentage.</a:t>
            </a:r>
          </a:p>
          <a:p>
            <a:r>
              <a:rPr lang="nl-NL" sz="2500" dirty="0" smtClean="0"/>
              <a:t>Hoe meer mensen aandelen willen </a:t>
            </a:r>
            <a:r>
              <a:rPr lang="nl-NL" sz="2500" dirty="0" smtClean="0">
                <a:sym typeface="Wingdings" panose="05000000000000000000" pitchFamily="2" charset="2"/>
              </a:rPr>
              <a:t> minder mensen obligaties.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Waarde van aandelen stijgt, waarde van obligaties daalt.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Hoe meer mensen obligaties willen  minder mensen aandelen.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Waarde van aandelen daalt, waarde van obligaties stijgt.</a:t>
            </a:r>
          </a:p>
          <a:p>
            <a:r>
              <a:rPr lang="nl-NL" sz="2500" dirty="0" smtClean="0"/>
              <a:t>Aandelen = risicovol, obligaties = minder risicovol.</a:t>
            </a:r>
          </a:p>
          <a:p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7103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Restant van de les/huiswerk voor volgende les gaan we aan het begin nabespreken.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Opgave 1.11 en 1.12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8995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82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650"/>
          <a:stretch/>
        </p:blipFill>
        <p:spPr>
          <a:xfrm>
            <a:off x="-1" y="0"/>
            <a:ext cx="11405937" cy="9865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1800"/>
          <a:stretch/>
        </p:blipFill>
        <p:spPr>
          <a:xfrm>
            <a:off x="-1" y="0"/>
            <a:ext cx="11405937" cy="125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7595" b="40675"/>
          <a:stretch/>
        </p:blipFill>
        <p:spPr>
          <a:xfrm>
            <a:off x="0" y="0"/>
            <a:ext cx="4836696" cy="40787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9975"/>
          <a:stretch/>
        </p:blipFill>
        <p:spPr>
          <a:xfrm>
            <a:off x="-1" y="0"/>
            <a:ext cx="11405937" cy="41268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4724"/>
          <a:stretch/>
        </p:blipFill>
        <p:spPr>
          <a:xfrm>
            <a:off x="-1" y="0"/>
            <a:ext cx="11405937" cy="448777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7200"/>
          <a:stretch/>
        </p:blipFill>
        <p:spPr>
          <a:xfrm>
            <a:off x="-1" y="0"/>
            <a:ext cx="11405937" cy="500513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68565" b="19499"/>
          <a:stretch/>
        </p:blipFill>
        <p:spPr>
          <a:xfrm>
            <a:off x="0" y="0"/>
            <a:ext cx="3585412" cy="553452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6814" b="19499"/>
          <a:stretch/>
        </p:blipFill>
        <p:spPr>
          <a:xfrm>
            <a:off x="-1" y="0"/>
            <a:ext cx="7206917" cy="553452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422" b="19149"/>
          <a:stretch/>
        </p:blipFill>
        <p:spPr>
          <a:xfrm>
            <a:off x="0" y="0"/>
            <a:ext cx="11357812" cy="555858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582" b="13899"/>
          <a:stretch/>
        </p:blipFill>
        <p:spPr>
          <a:xfrm>
            <a:off x="0" y="0"/>
            <a:ext cx="5522496" cy="591953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12149"/>
          <a:stretch/>
        </p:blipFill>
        <p:spPr>
          <a:xfrm>
            <a:off x="-1" y="0"/>
            <a:ext cx="11405937" cy="6039853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405937" cy="68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0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rendement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b="1" dirty="0" smtClean="0"/>
              <a:t>Rendement</a:t>
            </a:r>
            <a:r>
              <a:rPr lang="nl-NL" sz="2500" dirty="0" smtClean="0"/>
              <a:t> = dividend + koersstijging – koersdaling (het is altijd of een koers stijging of een koersdaling) / belegde bedrag * 100%</a:t>
            </a:r>
          </a:p>
          <a:p>
            <a:r>
              <a:rPr lang="nl-NL" sz="2500" dirty="0" smtClean="0"/>
              <a:t>Komt weer de interactie tussen aandelen en obligaties aanbod.</a:t>
            </a:r>
          </a:p>
          <a:p>
            <a:r>
              <a:rPr lang="nl-NL" sz="2500" dirty="0" smtClean="0"/>
              <a:t>Gaat het goed in de markt, grote kans op stijging van aandelenkoers </a:t>
            </a:r>
            <a:r>
              <a:rPr lang="nl-NL" sz="2500" dirty="0" smtClean="0">
                <a:sym typeface="Wingdings" panose="05000000000000000000" pitchFamily="2" charset="2"/>
              </a:rPr>
              <a:t> meer vraag aandelen (koers aandelen stijgt), minder vraag obligaties. (koers obligaties daalt)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Gaat het minder op de markt, minder kans op stijging aandelenkoers, mensen kiezen voor zekerheid  meer vraag naar obligaties (koers obligaties stijgt) , minder vraag naar aandelen (koers aandelen daalt)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499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1.13 t/m 16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1.15 = goede opgave om de relaties te begrijpen.</a:t>
            </a:r>
          </a:p>
          <a:p>
            <a:r>
              <a:rPr lang="nl-NL" sz="2500" dirty="0" smtClean="0"/>
              <a:t>Voor 1.16 kan je antwoorden 1.15 gebruiken.</a:t>
            </a:r>
            <a:endParaRPr lang="nl-NL" sz="2500" dirty="0" smtClean="0"/>
          </a:p>
          <a:p>
            <a:r>
              <a:rPr lang="nl-NL" sz="2500" dirty="0" smtClean="0"/>
              <a:t>Lees daarna hefboom.</a:t>
            </a:r>
          </a:p>
          <a:p>
            <a:r>
              <a:rPr lang="nl-NL" sz="2500" dirty="0" smtClean="0"/>
              <a:t>Huiswerk voor vandaag is t/m 1.19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593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612"/>
          <a:stretch/>
        </p:blipFill>
        <p:spPr>
          <a:xfrm>
            <a:off x="-1" y="0"/>
            <a:ext cx="10876547" cy="9865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067"/>
          <a:stretch/>
        </p:blipFill>
        <p:spPr>
          <a:xfrm>
            <a:off x="-1" y="0"/>
            <a:ext cx="10876547" cy="15039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8767"/>
          <a:stretch/>
        </p:blipFill>
        <p:spPr>
          <a:xfrm>
            <a:off x="-1" y="0"/>
            <a:ext cx="10876547" cy="21416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8590"/>
          <a:stretch/>
        </p:blipFill>
        <p:spPr>
          <a:xfrm>
            <a:off x="-1" y="0"/>
            <a:ext cx="10876547" cy="28394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7536"/>
          <a:stretch/>
        </p:blipFill>
        <p:spPr>
          <a:xfrm>
            <a:off x="-1" y="0"/>
            <a:ext cx="10876547" cy="35974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60"/>
          <a:stretch/>
        </p:blipFill>
        <p:spPr>
          <a:xfrm>
            <a:off x="-1" y="0"/>
            <a:ext cx="10876547" cy="684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9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</a:t>
            </a:r>
            <a:r>
              <a:rPr lang="nl-NL" dirty="0" smtClean="0"/>
              <a:t>3 </a:t>
            </a:r>
            <a:r>
              <a:rPr lang="nl-NL" dirty="0" smtClean="0"/>
              <a:t>lessen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605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1.7 t/m 1.12 (hypotheken en aandelen en obligaties)</a:t>
            </a:r>
          </a:p>
          <a:p>
            <a:r>
              <a:rPr lang="nl-NL" sz="2500" dirty="0" smtClean="0"/>
              <a:t>Les 2: 1.13 t/m 1.19 (rendement en solvabiliteit)</a:t>
            </a:r>
          </a:p>
          <a:p>
            <a:r>
              <a:rPr lang="nl-NL" sz="2500" dirty="0" smtClean="0"/>
              <a:t>Les 3: 1.20 t/m 1.25 (banken en geldschepping)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0353" b="49930"/>
          <a:stretch/>
        </p:blipFill>
        <p:spPr>
          <a:xfrm>
            <a:off x="-72583" y="0"/>
            <a:ext cx="6064309" cy="3429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2012" b="49930"/>
          <a:stretch/>
        </p:blipFill>
        <p:spPr>
          <a:xfrm>
            <a:off x="-72583" y="0"/>
            <a:ext cx="9962541" cy="3429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l="-41063" t="-32677" r="41063" b="32677"/>
          <a:stretch/>
        </p:blipFill>
        <p:spPr>
          <a:xfrm>
            <a:off x="-4247540" y="-2237874"/>
            <a:ext cx="10167077" cy="68483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1587" b="32508"/>
          <a:stretch/>
        </p:blipFill>
        <p:spPr>
          <a:xfrm>
            <a:off x="-72583" y="0"/>
            <a:ext cx="10005723" cy="462210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-1" r="40889" b="683"/>
          <a:stretch/>
        </p:blipFill>
        <p:spPr>
          <a:xfrm>
            <a:off x="-72582" y="0"/>
            <a:ext cx="6009920" cy="680163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583" y="0"/>
            <a:ext cx="10167077" cy="684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Hefboom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600" dirty="0" smtClean="0"/>
              <a:t>Hefboomwerking in de economie.</a:t>
            </a:r>
          </a:p>
          <a:p>
            <a:pPr marL="0" indent="0">
              <a:buNone/>
            </a:pPr>
            <a:r>
              <a:rPr lang="nl-NL" sz="2600" dirty="0" smtClean="0"/>
              <a:t>Het idee: je leent geld </a:t>
            </a:r>
            <a:r>
              <a:rPr lang="nl-NL" sz="2600" dirty="0" err="1" smtClean="0"/>
              <a:t>bvb</a:t>
            </a:r>
            <a:r>
              <a:rPr lang="nl-NL" sz="2600" dirty="0" smtClean="0"/>
              <a:t> tegen een rente van 2%.</a:t>
            </a:r>
          </a:p>
          <a:p>
            <a:pPr marL="0" indent="0">
              <a:buNone/>
            </a:pPr>
            <a:r>
              <a:rPr lang="nl-NL" sz="2600" dirty="0" smtClean="0"/>
              <a:t>Dit geld beleggen we met een rendement van 5%.</a:t>
            </a:r>
          </a:p>
          <a:p>
            <a:pPr marL="0" indent="0">
              <a:buNone/>
            </a:pPr>
            <a:r>
              <a:rPr lang="nl-NL" sz="2600" dirty="0" smtClean="0"/>
              <a:t>De te betalen rente &lt; het verkregen rendement.</a:t>
            </a:r>
          </a:p>
          <a:p>
            <a:pPr marL="0" indent="0">
              <a:buNone/>
            </a:pPr>
            <a:r>
              <a:rPr lang="nl-NL" sz="2600" dirty="0" smtClean="0"/>
              <a:t>Let op: risico vol</a:t>
            </a:r>
            <a:r>
              <a:rPr lang="nl-NL" sz="2600" dirty="0" smtClean="0"/>
              <a:t>!</a:t>
            </a:r>
          </a:p>
          <a:p>
            <a:pPr marL="0" indent="0">
              <a:buNone/>
            </a:pPr>
            <a:r>
              <a:rPr lang="nl-NL" sz="2600" dirty="0" smtClean="0"/>
              <a:t>Tenslotte: je gebruikt vreemd vermogen (leningen) om rendement te behalen.</a:t>
            </a:r>
          </a:p>
          <a:p>
            <a:pPr marL="0" indent="0">
              <a:buNone/>
            </a:pPr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41642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solvabiliteit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Solvabiliteit = verhouding tussen eigen vermogen en </a:t>
            </a:r>
            <a:r>
              <a:rPr lang="nl-NL" sz="2400" dirty="0" smtClean="0"/>
              <a:t>vreemd/totale  </a:t>
            </a:r>
            <a:r>
              <a:rPr lang="nl-NL" sz="2400" dirty="0" smtClean="0"/>
              <a:t>vermogen.</a:t>
            </a:r>
          </a:p>
          <a:p>
            <a:r>
              <a:rPr lang="nl-NL" sz="2400" dirty="0" smtClean="0"/>
              <a:t>Solvabiliteit geeft de mate weer waarin een onderneming zijn schulden terug kan betalen.</a:t>
            </a:r>
            <a:endParaRPr lang="nl-NL" sz="2400" dirty="0"/>
          </a:p>
          <a:p>
            <a:r>
              <a:rPr lang="nl-NL" sz="2400" dirty="0" smtClean="0"/>
              <a:t>Hoe hoger de solvabiliteit  </a:t>
            </a:r>
            <a:r>
              <a:rPr lang="nl-NL" sz="2400" dirty="0" smtClean="0">
                <a:sym typeface="Wingdings" panose="05000000000000000000" pitchFamily="2" charset="2"/>
              </a:rPr>
              <a:t> relatief meer eigen vermogen   relatief veel garantie dat de schulden terug betaald kunnen worden.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Hoe lager de solvabiliteit  relatief meer vreemd vermogen  relatief minder garantie dat de schulden terug betaald kunnen worden.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2063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1.17 t/m 1.9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We bespreken straks  opgave 1.17 en 1.18 sowieso na.</a:t>
            </a:r>
          </a:p>
          <a:p>
            <a:r>
              <a:rPr lang="nl-NL" sz="2500" dirty="0" smtClean="0"/>
              <a:t>Huiswerk voor vandaag is t/m 1.19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04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266"/>
          <a:stretch/>
        </p:blipFill>
        <p:spPr>
          <a:xfrm>
            <a:off x="0" y="-1"/>
            <a:ext cx="12192000" cy="12633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1069"/>
          <a:stretch/>
        </p:blipFill>
        <p:spPr>
          <a:xfrm>
            <a:off x="0" y="0"/>
            <a:ext cx="12192000" cy="27191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2489"/>
          <a:stretch/>
        </p:blipFill>
        <p:spPr>
          <a:xfrm>
            <a:off x="0" y="0"/>
            <a:ext cx="12192000" cy="430730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55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75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566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723"/>
          <a:stretch/>
        </p:blipFill>
        <p:spPr>
          <a:xfrm>
            <a:off x="0" y="-8021"/>
            <a:ext cx="12067674" cy="5735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021"/>
            <a:ext cx="12067674" cy="15385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8829"/>
          <a:stretch/>
        </p:blipFill>
        <p:spPr>
          <a:xfrm>
            <a:off x="0" y="1318794"/>
            <a:ext cx="12192000" cy="89501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8794"/>
            <a:ext cx="12192000" cy="174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3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banken.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Kijk en lees mee vanaf bladzijde 15.</a:t>
            </a:r>
          </a:p>
          <a:p>
            <a:r>
              <a:rPr lang="nl-NL" sz="2500" dirty="0" smtClean="0"/>
              <a:t>Banken trekken geld aan (aandelen</a:t>
            </a:r>
            <a:r>
              <a:rPr lang="nl-NL" sz="2500" dirty="0" smtClean="0"/>
              <a:t>) (balans 1-1-2017)</a:t>
            </a:r>
            <a:endParaRPr lang="nl-NL" sz="2500" dirty="0" smtClean="0"/>
          </a:p>
          <a:p>
            <a:r>
              <a:rPr lang="nl-NL" sz="2500" dirty="0" smtClean="0"/>
              <a:t>Mensen gaan sparen bij </a:t>
            </a:r>
            <a:r>
              <a:rPr lang="nl-NL" sz="2500" dirty="0" smtClean="0"/>
              <a:t>banken. (balans 1-2-2017)</a:t>
            </a:r>
          </a:p>
          <a:p>
            <a:r>
              <a:rPr lang="nl-NL" sz="2500" dirty="0" smtClean="0"/>
              <a:t>spaargeld </a:t>
            </a:r>
            <a:r>
              <a:rPr lang="nl-NL" sz="2500" dirty="0" smtClean="0">
                <a:sym typeface="Wingdings" panose="05000000000000000000" pitchFamily="2" charset="2"/>
              </a:rPr>
              <a:t> </a:t>
            </a:r>
            <a:r>
              <a:rPr lang="nl-NL" sz="2500" dirty="0" smtClean="0">
                <a:sym typeface="Wingdings" panose="05000000000000000000" pitchFamily="2" charset="2"/>
              </a:rPr>
              <a:t>uitgeleend (balans 1-3-2017)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Willen mensen geld lenen, zonder dat er gespaard geld tegenover staat</a:t>
            </a:r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Geld creatie (rekening courant tegoeden). </a:t>
            </a:r>
            <a:r>
              <a:rPr lang="nl-NL" sz="2500" dirty="0" smtClean="0">
                <a:sym typeface="Wingdings" panose="05000000000000000000" pitchFamily="2" charset="2"/>
              </a:rPr>
              <a:t> (balans 1-3-2017 onderaan bladzijde 16)</a:t>
            </a:r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Let op! eigen vermogen neemt hierbij niet toe. Vreemd vermogen wel! Solvabiliteit daalt.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5224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1.20 t/m 1.23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</a:t>
            </a:r>
            <a:r>
              <a:rPr lang="nl-NL" sz="2500" dirty="0" smtClean="0"/>
              <a:t>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Eerder klaar? Bonuscultuur en toezicht lezen</a:t>
            </a:r>
          </a:p>
          <a:p>
            <a:r>
              <a:rPr lang="nl-NL" sz="2500" dirty="0" smtClean="0"/>
              <a:t>Huiswerk voor vandaag is t/m 1.25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94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517"/>
          <a:stretch/>
        </p:blipFill>
        <p:spPr>
          <a:xfrm>
            <a:off x="0" y="1"/>
            <a:ext cx="11802979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6079"/>
          <a:stretch/>
        </p:blipFill>
        <p:spPr>
          <a:xfrm>
            <a:off x="0" y="1"/>
            <a:ext cx="11802979" cy="9625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6682"/>
          <a:stretch/>
        </p:blipFill>
        <p:spPr>
          <a:xfrm>
            <a:off x="0" y="1"/>
            <a:ext cx="11802979" cy="16122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5719"/>
          <a:stretch/>
        </p:blipFill>
        <p:spPr>
          <a:xfrm>
            <a:off x="0" y="0"/>
            <a:ext cx="11802979" cy="23702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6578"/>
          <a:stretch/>
        </p:blipFill>
        <p:spPr>
          <a:xfrm>
            <a:off x="0" y="0"/>
            <a:ext cx="11802979" cy="36936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2309"/>
          <a:stretch/>
        </p:blipFill>
        <p:spPr>
          <a:xfrm>
            <a:off x="0" y="1"/>
            <a:ext cx="11802979" cy="468028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8388"/>
          <a:stretch/>
        </p:blipFill>
        <p:spPr>
          <a:xfrm>
            <a:off x="0" y="0"/>
            <a:ext cx="11802979" cy="56428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02979" cy="691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9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Reële rente.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Wordt rekening gehouden met de inflatie. </a:t>
            </a:r>
          </a:p>
          <a:p>
            <a:r>
              <a:rPr lang="nl-NL" sz="2500" dirty="0" smtClean="0"/>
              <a:t>Uitrekenen via indexcijfers.</a:t>
            </a:r>
          </a:p>
          <a:p>
            <a:r>
              <a:rPr lang="nl-NL" sz="2500" dirty="0" smtClean="0"/>
              <a:t>Dus stel rente = 15%, inflatie is 12% dan is de reëel rente:</a:t>
            </a:r>
          </a:p>
          <a:p>
            <a:r>
              <a:rPr lang="nl-NL" sz="2500" dirty="0" smtClean="0"/>
              <a:t>(115/112) * 100 = 102,68 = reële rente van 2,68%</a:t>
            </a:r>
          </a:p>
        </p:txBody>
      </p:sp>
    </p:spTree>
    <p:extLst>
      <p:ext uri="{BB962C8B-B14F-4D97-AF65-F5344CB8AC3E}">
        <p14:creationId xmlns:p14="http://schemas.microsoft.com/office/powerpoint/2010/main" val="223120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Een economische crisis kunnen we dus zelf creëren.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Geen enkele bank heeft net zoveel geld in kas als spaarder/leners samen aan geld op rekening hebben.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Nooit neemt iedereen tegelijkertijd zijn geld op, anders zit er geld in kas wat ook geïnvesteerd had kunnen worden waar dus geen rendement op wordt behaald.</a:t>
            </a:r>
          </a:p>
          <a:p>
            <a:r>
              <a:rPr lang="nl-NL" sz="2500" dirty="0" smtClean="0"/>
              <a:t>Zeg nooit </a:t>
            </a:r>
            <a:r>
              <a:rPr lang="nl-NL" sz="2500" dirty="0" err="1" smtClean="0"/>
              <a:t>nooit</a:t>
            </a:r>
            <a:r>
              <a:rPr lang="nl-NL" sz="2500" dirty="0" smtClean="0"/>
              <a:t>!, wanneer gebeurde dit? Als het vertrouwen in de bank wordt opgezegd (situatie Griekenland).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6409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1.24 en 1.25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</a:t>
            </a:r>
            <a:r>
              <a:rPr lang="nl-NL" sz="2500" dirty="0" smtClean="0"/>
              <a:t>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Lees bijbehorende tekst.</a:t>
            </a:r>
          </a:p>
          <a:p>
            <a:r>
              <a:rPr lang="nl-NL" sz="2500" dirty="0" smtClean="0"/>
              <a:t>Huiswerk voor vandaag is t/m 1.25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13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267"/>
          <a:stretch/>
        </p:blipFill>
        <p:spPr>
          <a:xfrm>
            <a:off x="0" y="0"/>
            <a:ext cx="12192000" cy="8903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0002"/>
          <a:stretch/>
        </p:blipFill>
        <p:spPr>
          <a:xfrm>
            <a:off x="0" y="0"/>
            <a:ext cx="12192000" cy="27071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9203"/>
          <a:stretch/>
        </p:blipFill>
        <p:spPr>
          <a:xfrm>
            <a:off x="0" y="0"/>
            <a:ext cx="12192000" cy="36455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0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Risico’s van beleggen.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2663" y="1287379"/>
            <a:ext cx="9021339" cy="475398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Inflatie risico: risico dat de lener heeft dat de inflatie veranderd en daardoor ze lening meer/minder waard wordt.</a:t>
            </a:r>
          </a:p>
          <a:p>
            <a:r>
              <a:rPr lang="nl-NL" sz="2500" dirty="0" smtClean="0"/>
              <a:t>Stel ik leen 1000 euro = </a:t>
            </a:r>
            <a:r>
              <a:rPr lang="nl-NL" sz="2500" dirty="0" smtClean="0"/>
              <a:t>800 eenheden X</a:t>
            </a:r>
          </a:p>
          <a:p>
            <a:r>
              <a:rPr lang="nl-NL" sz="2500" dirty="0" smtClean="0"/>
              <a:t>Na 5 jaar moet ik het terug betalen (aflossen), en is de hamburger zo gestegen in prijs dat ik van deze 1000 euro nog maar 600 eenheden X.</a:t>
            </a:r>
          </a:p>
          <a:p>
            <a:r>
              <a:rPr lang="nl-NL" sz="2500" dirty="0" smtClean="0"/>
              <a:t>Je </a:t>
            </a:r>
            <a:r>
              <a:rPr lang="nl-NL" sz="2500" dirty="0" smtClean="0"/>
              <a:t>zou kunnen stellen, ik loop het risico dat ik 800 </a:t>
            </a:r>
            <a:r>
              <a:rPr lang="nl-NL" sz="2500" dirty="0" smtClean="0"/>
              <a:t>eenheden X </a:t>
            </a:r>
            <a:r>
              <a:rPr lang="nl-NL" sz="2500" dirty="0" smtClean="0"/>
              <a:t>uitleen </a:t>
            </a:r>
            <a:r>
              <a:rPr lang="nl-NL" sz="2500" dirty="0" smtClean="0"/>
              <a:t>en er na 5 jaar 600 terug krijg.</a:t>
            </a:r>
            <a:endParaRPr lang="nl-NL" sz="2500" dirty="0"/>
          </a:p>
          <a:p>
            <a:r>
              <a:rPr lang="nl-NL" sz="2500" dirty="0" smtClean="0"/>
              <a:t>Debiteurrisico</a:t>
            </a:r>
            <a:r>
              <a:rPr lang="nl-NL" sz="2500" dirty="0"/>
              <a:t>: risico dat de geldschieter heeft dat die ze geld niet meer terug ziet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Rente wordt bepaald door vraag/aanbod en risico.</a:t>
            </a:r>
          </a:p>
          <a:p>
            <a:r>
              <a:rPr lang="nl-NL" sz="2500" dirty="0" smtClean="0"/>
              <a:t>Hoe hoger het risico = hoe hoger de rente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Hoe hoger de vraag = hoe hoger de rente.</a:t>
            </a:r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1707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1.7 en 1.8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Lees daarna 1.2.2 huizen en hypotheken.</a:t>
            </a:r>
          </a:p>
          <a:p>
            <a:r>
              <a:rPr lang="nl-NL" sz="2500" dirty="0" smtClean="0"/>
              <a:t>Huiswerk voor vandaag is t/m 1.12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4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21721" b="77509"/>
          <a:stretch/>
        </p:blipFill>
        <p:spPr>
          <a:xfrm>
            <a:off x="1" y="-55562"/>
            <a:ext cx="6677526" cy="155951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21439" b="73171"/>
          <a:stretch/>
        </p:blipFill>
        <p:spPr>
          <a:xfrm>
            <a:off x="0" y="-55562"/>
            <a:ext cx="6701589" cy="1860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21721" b="60505"/>
          <a:stretch/>
        </p:blipFill>
        <p:spPr>
          <a:xfrm>
            <a:off x="1" y="-55563"/>
            <a:ext cx="6677526" cy="27386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21862" b="47665"/>
          <a:stretch/>
        </p:blipFill>
        <p:spPr>
          <a:xfrm>
            <a:off x="0" y="-55562"/>
            <a:ext cx="6665495" cy="36289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21439" b="31701"/>
          <a:stretch/>
        </p:blipFill>
        <p:spPr>
          <a:xfrm>
            <a:off x="0" y="-55563"/>
            <a:ext cx="6701589" cy="47358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1270" b="78203"/>
          <a:stretch/>
        </p:blipFill>
        <p:spPr>
          <a:xfrm>
            <a:off x="0" y="-55562"/>
            <a:ext cx="8422105" cy="151138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2116" b="72998"/>
          <a:stretch/>
        </p:blipFill>
        <p:spPr>
          <a:xfrm>
            <a:off x="1" y="-55563"/>
            <a:ext cx="8349916" cy="187233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3667" b="59984"/>
          <a:stretch/>
        </p:blipFill>
        <p:spPr>
          <a:xfrm>
            <a:off x="1" y="-55562"/>
            <a:ext cx="8217568" cy="27747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3103" b="47144"/>
          <a:stretch/>
        </p:blipFill>
        <p:spPr>
          <a:xfrm>
            <a:off x="0" y="-55563"/>
            <a:ext cx="8265695" cy="366503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28058"/>
          <a:stretch/>
        </p:blipFill>
        <p:spPr>
          <a:xfrm>
            <a:off x="0" y="-55562"/>
            <a:ext cx="8530389" cy="498851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0423"/>
          <a:stretch/>
        </p:blipFill>
        <p:spPr>
          <a:xfrm>
            <a:off x="0" y="-55562"/>
            <a:ext cx="8530389" cy="55179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8797"/>
          <a:stretch/>
        </p:blipFill>
        <p:spPr>
          <a:xfrm>
            <a:off x="0" y="-55562"/>
            <a:ext cx="8530389" cy="632401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5563"/>
            <a:ext cx="8530389" cy="693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5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crisis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Vaak gemeten door BBP met elkaar te vergelijken.</a:t>
            </a:r>
          </a:p>
          <a:p>
            <a:r>
              <a:rPr lang="nl-NL" sz="2500" dirty="0" smtClean="0"/>
              <a:t>2 kwartalen op rij een daling </a:t>
            </a:r>
            <a:r>
              <a:rPr lang="nl-NL" sz="2500" dirty="0" smtClean="0">
                <a:sym typeface="Wingdings" panose="05000000000000000000" pitchFamily="2" charset="2"/>
              </a:rPr>
              <a:t> recessie. (terugval van de economie)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BBP op zich niet meetbaar hoe het met de economie gaat namelijk.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Houd geen rekening met groei bevolking, houd soms geen rekening met inflatie.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7029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vermogensmarkt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3335" y="1506829"/>
            <a:ext cx="8990667" cy="453453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Markt waar vermogen wordt aangeboden.</a:t>
            </a:r>
          </a:p>
          <a:p>
            <a:endParaRPr lang="nl-NL" sz="2500" dirty="0"/>
          </a:p>
          <a:p>
            <a:r>
              <a:rPr lang="nl-NL" sz="2500" dirty="0" smtClean="0"/>
              <a:t>Aanbieders: spaarders.</a:t>
            </a:r>
          </a:p>
          <a:p>
            <a:r>
              <a:rPr lang="nl-NL" sz="2500" dirty="0" smtClean="0"/>
              <a:t>Vragers: bedrijven die willen investeren, gezinnen die willen lenen, overheid die tekorten bij leent.</a:t>
            </a:r>
          </a:p>
          <a:p>
            <a:endParaRPr lang="nl-NL" sz="2500" dirty="0"/>
          </a:p>
          <a:p>
            <a:r>
              <a:rPr lang="nl-NL" sz="2500" dirty="0" smtClean="0"/>
              <a:t>Hoe meer wordt gespaard, blijkbaar hoe minder er wordt geconsumeerd. Spaarquote (gedeelte van je inkomen dat je spaart indicator hoe het met de economie gaat)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578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vermogensmarkt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2 deelmarkten. </a:t>
            </a:r>
          </a:p>
          <a:p>
            <a:r>
              <a:rPr lang="nl-NL" sz="2500" dirty="0" smtClean="0"/>
              <a:t>Geld markt: korte termijn</a:t>
            </a:r>
          </a:p>
          <a:p>
            <a:r>
              <a:rPr lang="nl-NL" sz="2500" dirty="0" smtClean="0"/>
              <a:t>Kapitaal markt: lange termijn.</a:t>
            </a:r>
          </a:p>
        </p:txBody>
      </p:sp>
    </p:spTree>
    <p:extLst>
      <p:ext uri="{BB962C8B-B14F-4D97-AF65-F5344CB8AC3E}">
        <p14:creationId xmlns:p14="http://schemas.microsoft.com/office/powerpoint/2010/main" val="46231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2738</TotalTime>
  <Words>1197</Words>
  <Application>Microsoft Office PowerPoint</Application>
  <PresentationFormat>Breedbeeld</PresentationFormat>
  <Paragraphs>206</Paragraphs>
  <Slides>32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7" baseType="lpstr">
      <vt:lpstr>Arial</vt:lpstr>
      <vt:lpstr>Trebuchet MS</vt:lpstr>
      <vt:lpstr>Wingdings</vt:lpstr>
      <vt:lpstr>Wingdings 3</vt:lpstr>
      <vt:lpstr>Facet</vt:lpstr>
      <vt:lpstr>Welkom VWO 5.</vt:lpstr>
      <vt:lpstr>Aankomende 3 lessen </vt:lpstr>
      <vt:lpstr>Reële rente. </vt:lpstr>
      <vt:lpstr>Risico’s van beleggen.</vt:lpstr>
      <vt:lpstr>Maak opgave 1.7 en 1.8</vt:lpstr>
      <vt:lpstr>PowerPoint-presentatie</vt:lpstr>
      <vt:lpstr>crisis</vt:lpstr>
      <vt:lpstr>vermogensmarkt</vt:lpstr>
      <vt:lpstr>vermogensmarkt</vt:lpstr>
      <vt:lpstr>Hypothecaire lening. </vt:lpstr>
      <vt:lpstr>Maak opgave 1.9 en 1.10</vt:lpstr>
      <vt:lpstr>PowerPoint-presentatie</vt:lpstr>
      <vt:lpstr>Aandelen en obligaties</vt:lpstr>
      <vt:lpstr>Restant van de les/huiswerk voor volgende les gaan we aan het begin nabespreken.</vt:lpstr>
      <vt:lpstr>Les 2:</vt:lpstr>
      <vt:lpstr>PowerPoint-presentatie</vt:lpstr>
      <vt:lpstr>rendement</vt:lpstr>
      <vt:lpstr>Maak opgave 1.13 t/m 16</vt:lpstr>
      <vt:lpstr>PowerPoint-presentatie</vt:lpstr>
      <vt:lpstr>PowerPoint-presentatie</vt:lpstr>
      <vt:lpstr>Hefboom</vt:lpstr>
      <vt:lpstr>solvabiliteit</vt:lpstr>
      <vt:lpstr>Maak opgave 1.17 t/m 1.9</vt:lpstr>
      <vt:lpstr>PowerPoint-presentatie</vt:lpstr>
      <vt:lpstr>Les 3:</vt:lpstr>
      <vt:lpstr>PowerPoint-presentatie</vt:lpstr>
      <vt:lpstr>Uitleg banken.</vt:lpstr>
      <vt:lpstr>Maak opgave 1.20 t/m 1.23</vt:lpstr>
      <vt:lpstr>PowerPoint-presentatie</vt:lpstr>
      <vt:lpstr>Een economische crisis kunnen we dus zelf creëren. </vt:lpstr>
      <vt:lpstr>Maak opgave 1.24 en 1.25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284</cp:revision>
  <dcterms:created xsi:type="dcterms:W3CDTF">2017-08-27T09:00:36Z</dcterms:created>
  <dcterms:modified xsi:type="dcterms:W3CDTF">2018-04-08T08:32:09Z</dcterms:modified>
</cp:coreProperties>
</file>